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5"/>
  </p:notesMasterIdLst>
  <p:sldIdLst>
    <p:sldId id="256" r:id="rId2"/>
    <p:sldId id="34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37" r:id="rId18"/>
    <p:sldId id="406" r:id="rId19"/>
    <p:sldId id="407" r:id="rId20"/>
    <p:sldId id="408" r:id="rId21"/>
    <p:sldId id="409" r:id="rId22"/>
    <p:sldId id="410" r:id="rId23"/>
    <p:sldId id="438" r:id="rId24"/>
    <p:sldId id="411" r:id="rId25"/>
    <p:sldId id="441" r:id="rId26"/>
    <p:sldId id="412" r:id="rId27"/>
    <p:sldId id="413" r:id="rId28"/>
    <p:sldId id="439" r:id="rId29"/>
    <p:sldId id="414" r:id="rId30"/>
    <p:sldId id="415" r:id="rId31"/>
    <p:sldId id="416" r:id="rId32"/>
    <p:sldId id="417" r:id="rId33"/>
    <p:sldId id="440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27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857" autoAdjust="0"/>
  </p:normalViewPr>
  <p:slideViewPr>
    <p:cSldViewPr snapToGrid="0">
      <p:cViewPr varScale="1">
        <p:scale>
          <a:sx n="79" d="100"/>
          <a:sy n="79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ddos/glossary/user-datagram-protocol-udp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8B915D9-E2B3-4C27-8CB9-B496DF457DDF}" type="slidenum">
              <a:rPr lang="zh-CN" altLang="en-US" sz="1200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eaLnBrk="1" hangingPunct="1"/>
              <a:t>9</a:t>
            </a:fld>
            <a:endParaRPr lang="en-US" altLang="zh-CN" sz="1200" b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25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39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Transport layer: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Provides the means for transmitting data between the two connected parties, as well as controlling the quality of service. The main protocols used here are TCP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UDP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Network layer: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Handles the routing and sending of data between different networks. The most important protocols at this layer are IP and ICMP.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Data link layer: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Handles communications between devices on the same network. If layer 3 is like the address on a piece of mail, then layer 2 is like indicating the office number or apartment number at that address. Ethernet is the protocol most used here.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Physical layer: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Packets are converted into electrical, radio, or optical pulses and transmitted as bits (the smallest possible units of information) over wires, radio waves, or cables.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2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465D-E230-442F-BBB3-C63EB8A4F7E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30F3-D32C-4E69-8835-76E536C0E8E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889C-3CB2-4FA8-A5D3-D7704CC52B05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6D59-4745-4340-9481-CF58B977AD9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AEB8D-7003-4E26-91FC-8A41E095CE7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E243-90AA-4F52-8230-3C0BAFE43FB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51F2-AB78-47EC-9861-3C54AAB3A53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EEBD-6FD4-4F87-8BEA-24D9EA3F9CC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094F-055D-46B9-8A24-522A7F81A26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2ABD-73EF-46B1-BC66-BBF4DB3B491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2294-C0E4-4F0E-8897-96AF3693EA3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B678-B517-4035-9C93-AF280D56BBB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818"/>
            <a:ext cx="9144000" cy="2387600"/>
          </a:xfrm>
        </p:spPr>
        <p:txBody>
          <a:bodyPr/>
          <a:lstStyle/>
          <a:p>
            <a:r>
              <a:rPr lang="en-US" dirty="0" smtClean="0"/>
              <a:t>Distributed &amp; Cloud Computing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22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Sukkur IBA University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Week - 04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 – 07&amp;08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Facilitator, Adil Khan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Virtualization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070DF-3A59-4DA8-9ECB-CE528077201E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9100" y="1611685"/>
            <a:ext cx="5638800" cy="492722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</a:pPr>
            <a:r>
              <a:rPr lang="en-US" sz="3200" kern="0" dirty="0" smtClean="0">
                <a:solidFill>
                  <a:srgbClr val="000000"/>
                </a:solidFill>
              </a:rPr>
              <a:t>Mainly two popular models of virtualization:</a:t>
            </a:r>
          </a:p>
          <a:p>
            <a:pPr>
              <a:buClr>
                <a:srgbClr val="CC9900"/>
              </a:buClr>
            </a:pPr>
            <a:endParaRPr lang="en-US" sz="32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800" kern="0" dirty="0" smtClean="0">
                <a:solidFill>
                  <a:srgbClr val="FF0000"/>
                </a:solidFill>
              </a:rPr>
              <a:t>Bare-metal hypervisor or native hypervisor (Type I)</a:t>
            </a:r>
          </a:p>
          <a:p>
            <a:pPr lvl="1">
              <a:buClr>
                <a:srgbClr val="3B812F"/>
              </a:buClr>
            </a:pPr>
            <a:endParaRPr lang="en-US" sz="2800" kern="0" dirty="0" smtClean="0">
              <a:solidFill>
                <a:srgbClr val="FF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800" kern="0" dirty="0" smtClean="0">
                <a:solidFill>
                  <a:srgbClr val="FF0000"/>
                </a:solidFill>
              </a:rPr>
              <a:t>Hosted hypervisor (Type II)</a:t>
            </a:r>
            <a:endParaRPr lang="en-US" sz="2800" kern="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35673" t="32470" r="38415" b="21594"/>
          <a:stretch/>
        </p:blipFill>
        <p:spPr>
          <a:xfrm>
            <a:off x="6309360" y="1435480"/>
            <a:ext cx="4895400" cy="4879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Bare-metal virtualization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070DF-3A59-4DA8-9ECB-CE528077201E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452282"/>
            <a:ext cx="6472518" cy="47389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</a:pPr>
            <a:r>
              <a:rPr lang="en-US" kern="0" dirty="0" smtClean="0">
                <a:solidFill>
                  <a:srgbClr val="000000"/>
                </a:solidFill>
              </a:rPr>
              <a:t>Bare-metal hypervisor (Type I)</a:t>
            </a:r>
          </a:p>
          <a:p>
            <a:pPr lvl="1">
              <a:buClr>
                <a:srgbClr val="3B812F"/>
              </a:buClr>
            </a:pPr>
            <a:endParaRPr lang="en-US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kern="0" dirty="0" smtClean="0">
                <a:solidFill>
                  <a:srgbClr val="FF0000"/>
                </a:solidFill>
              </a:rPr>
              <a:t>VMM (Hypervisor): </a:t>
            </a:r>
            <a:r>
              <a:rPr lang="en-US" kern="0" dirty="0" smtClean="0">
                <a:solidFill>
                  <a:srgbClr val="000000"/>
                </a:solidFill>
              </a:rPr>
              <a:t>manage all hardware resources and support execution of entire VMs</a:t>
            </a:r>
          </a:p>
          <a:p>
            <a:pPr lvl="1">
              <a:buClr>
                <a:srgbClr val="3B812F"/>
              </a:buClr>
            </a:pPr>
            <a:endParaRPr lang="en-US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kern="0" dirty="0" smtClean="0">
                <a:solidFill>
                  <a:srgbClr val="FF0000"/>
                </a:solidFill>
              </a:rPr>
              <a:t>Privileged, service VM:</a:t>
            </a:r>
            <a:r>
              <a:rPr lang="en-US" kern="0" dirty="0" smtClean="0">
                <a:solidFill>
                  <a:srgbClr val="000000"/>
                </a:solidFill>
              </a:rPr>
              <a:t> to deal with devices (and other configuration and management task)</a:t>
            </a:r>
          </a:p>
          <a:p>
            <a:pPr lvl="1">
              <a:buClr>
                <a:srgbClr val="3B812F"/>
              </a:buClr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39003" t="32360" r="35526" b="32691"/>
          <a:stretch/>
        </p:blipFill>
        <p:spPr>
          <a:xfrm>
            <a:off x="6682816" y="1452282"/>
            <a:ext cx="5102784" cy="3936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Bare-metal virtualization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070DF-3A59-4DA8-9ECB-CE528077201E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3504" y="1400791"/>
            <a:ext cx="6655425" cy="47904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This model is adapted by the </a:t>
            </a:r>
            <a:r>
              <a:rPr lang="en-US" sz="1800" kern="0" dirty="0" smtClean="0">
                <a:solidFill>
                  <a:srgbClr val="FF0000"/>
                </a:solidFill>
              </a:rPr>
              <a:t>Xen</a:t>
            </a:r>
            <a:r>
              <a:rPr lang="en-US" sz="1800" kern="0" dirty="0" smtClean="0">
                <a:solidFill>
                  <a:srgbClr val="000000"/>
                </a:solidFill>
              </a:rPr>
              <a:t> virtualization solution (open source or </a:t>
            </a:r>
            <a:r>
              <a:rPr lang="en-US" sz="1800" kern="0" dirty="0" smtClean="0">
                <a:solidFill>
                  <a:srgbClr val="FF0000"/>
                </a:solidFill>
              </a:rPr>
              <a:t>Citrix Xen Server</a:t>
            </a:r>
            <a:r>
              <a:rPr lang="en-US" sz="1800" kern="0" dirty="0" smtClean="0">
                <a:solidFill>
                  <a:srgbClr val="000000"/>
                </a:solidFill>
              </a:rPr>
              <a:t>) and also by the </a:t>
            </a:r>
            <a:r>
              <a:rPr lang="en-US" sz="1800" kern="0" dirty="0" smtClean="0">
                <a:solidFill>
                  <a:srgbClr val="FF0000"/>
                </a:solidFill>
              </a:rPr>
              <a:t>VMware’s</a:t>
            </a:r>
            <a:r>
              <a:rPr lang="en-US" sz="1800" kern="0" dirty="0" smtClean="0">
                <a:solidFill>
                  <a:srgbClr val="000000"/>
                </a:solidFill>
              </a:rPr>
              <a:t> hypervisor, the </a:t>
            </a:r>
            <a:r>
              <a:rPr lang="en-US" sz="1800" kern="0" dirty="0" smtClean="0">
                <a:solidFill>
                  <a:srgbClr val="FF0000"/>
                </a:solidFill>
              </a:rPr>
              <a:t>ESX hypervisor</a:t>
            </a:r>
            <a:r>
              <a:rPr lang="en-US" sz="1800" kern="0" dirty="0" smtClean="0">
                <a:solidFill>
                  <a:srgbClr val="000000"/>
                </a:solidFill>
              </a:rPr>
              <a:t>.</a:t>
            </a:r>
          </a:p>
          <a:p>
            <a:pPr>
              <a:buClr>
                <a:srgbClr val="CC9900"/>
              </a:buClr>
            </a:pPr>
            <a:r>
              <a:rPr lang="en-US" sz="1800" kern="0" dirty="0" smtClean="0">
                <a:solidFill>
                  <a:srgbClr val="FF0000"/>
                </a:solidFill>
              </a:rPr>
              <a:t>(</a:t>
            </a:r>
            <a:r>
              <a:rPr lang="en-US" sz="1800" kern="0" dirty="0" err="1" smtClean="0">
                <a:solidFill>
                  <a:srgbClr val="FF0000"/>
                </a:solidFill>
              </a:rPr>
              <a:t>i</a:t>
            </a:r>
            <a:r>
              <a:rPr lang="en-US" sz="1800" kern="0" dirty="0" smtClean="0">
                <a:solidFill>
                  <a:srgbClr val="FF0000"/>
                </a:solidFill>
              </a:rPr>
              <a:t>) Xen (Open source or Citrix Xen Server)</a:t>
            </a: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The VMs that are run in the virtualized environment are referred to as </a:t>
            </a:r>
            <a:r>
              <a:rPr lang="en-US" sz="1800" kern="0" dirty="0" smtClean="0">
                <a:solidFill>
                  <a:srgbClr val="FF0000"/>
                </a:solidFill>
              </a:rPr>
              <a:t>domains</a:t>
            </a: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The </a:t>
            </a:r>
            <a:r>
              <a:rPr lang="en-US" sz="1800" kern="0" dirty="0" smtClean="0">
                <a:solidFill>
                  <a:srgbClr val="FF0000"/>
                </a:solidFill>
              </a:rPr>
              <a:t>privileged domain </a:t>
            </a:r>
            <a:r>
              <a:rPr lang="en-US" sz="1800" kern="0" dirty="0" smtClean="0">
                <a:solidFill>
                  <a:srgbClr val="000000"/>
                </a:solidFill>
              </a:rPr>
              <a:t>is called </a:t>
            </a:r>
            <a:r>
              <a:rPr lang="en-US" sz="1800" kern="0" dirty="0" err="1" smtClean="0">
                <a:solidFill>
                  <a:srgbClr val="FF0000"/>
                </a:solidFill>
              </a:rPr>
              <a:t>dom</a:t>
            </a:r>
            <a:r>
              <a:rPr lang="en-US" sz="1800" kern="0" dirty="0" smtClean="0">
                <a:solidFill>
                  <a:srgbClr val="FF0000"/>
                </a:solidFill>
              </a:rPr>
              <a:t> 0</a:t>
            </a:r>
            <a:r>
              <a:rPr lang="en-US" sz="1800" kern="0" dirty="0" smtClean="0">
                <a:solidFill>
                  <a:srgbClr val="000000"/>
                </a:solidFill>
              </a:rPr>
              <a:t>, and the </a:t>
            </a:r>
            <a:r>
              <a:rPr lang="en-US" sz="1800" kern="0" dirty="0" smtClean="0">
                <a:solidFill>
                  <a:srgbClr val="FF0000"/>
                </a:solidFill>
              </a:rPr>
              <a:t>guest VMs </a:t>
            </a:r>
            <a:r>
              <a:rPr lang="en-US" sz="1800" kern="0" dirty="0" smtClean="0">
                <a:solidFill>
                  <a:srgbClr val="000000"/>
                </a:solidFill>
              </a:rPr>
              <a:t>are referred to as </a:t>
            </a:r>
            <a:r>
              <a:rPr lang="en-US" sz="1800" kern="0" dirty="0" err="1" smtClean="0">
                <a:solidFill>
                  <a:srgbClr val="FF0000"/>
                </a:solidFill>
              </a:rPr>
              <a:t>domUs</a:t>
            </a:r>
            <a:endParaRPr lang="en-US" sz="1800" kern="0" dirty="0" smtClean="0">
              <a:solidFill>
                <a:srgbClr val="FF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Xen is the actual hypervisor and all of the </a:t>
            </a:r>
            <a:r>
              <a:rPr lang="en-US" sz="1800" kern="0" dirty="0" smtClean="0">
                <a:solidFill>
                  <a:srgbClr val="FF0000"/>
                </a:solidFill>
              </a:rPr>
              <a:t>drivers</a:t>
            </a:r>
            <a:r>
              <a:rPr lang="en-US" sz="1800" kern="0" dirty="0" smtClean="0">
                <a:solidFill>
                  <a:srgbClr val="000000"/>
                </a:solidFill>
              </a:rPr>
              <a:t> are running in the </a:t>
            </a:r>
            <a:r>
              <a:rPr lang="en-US" sz="1800" kern="0" dirty="0" smtClean="0">
                <a:solidFill>
                  <a:srgbClr val="FF0000"/>
                </a:solidFill>
              </a:rPr>
              <a:t>privileged domain</a:t>
            </a:r>
            <a:r>
              <a:rPr lang="en-US" sz="1800" kern="0" dirty="0" smtClean="0">
                <a:solidFill>
                  <a:srgbClr val="000000"/>
                </a:solidFill>
              </a:rPr>
              <a:t>, in </a:t>
            </a:r>
            <a:r>
              <a:rPr lang="en-US" sz="1800" kern="0" dirty="0" err="1" smtClean="0">
                <a:solidFill>
                  <a:srgbClr val="000000"/>
                </a:solidFill>
              </a:rPr>
              <a:t>dom</a:t>
            </a:r>
            <a:r>
              <a:rPr lang="en-US" sz="1800" kern="0" dirty="0" smtClean="0">
                <a:solidFill>
                  <a:srgbClr val="000000"/>
                </a:solidFill>
              </a:rPr>
              <a:t> 0.</a:t>
            </a:r>
          </a:p>
          <a:p>
            <a:pPr>
              <a:buClr>
                <a:srgbClr val="CC9900"/>
              </a:buClr>
            </a:pPr>
            <a:r>
              <a:rPr lang="en-US" sz="1800" kern="0" dirty="0" smtClean="0">
                <a:solidFill>
                  <a:srgbClr val="FF0000"/>
                </a:solidFill>
              </a:rPr>
              <a:t>(ii) ESX (</a:t>
            </a:r>
            <a:r>
              <a:rPr lang="en-US" sz="1800" kern="0" dirty="0" err="1" smtClean="0">
                <a:solidFill>
                  <a:srgbClr val="FF0000"/>
                </a:solidFill>
              </a:rPr>
              <a:t>Vmware</a:t>
            </a:r>
            <a:r>
              <a:rPr lang="en-US" sz="1800" kern="0" dirty="0" smtClean="0">
                <a:solidFill>
                  <a:srgbClr val="FF0000"/>
                </a:solidFill>
              </a:rPr>
              <a:t>)</a:t>
            </a: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Given that VMware and its hypervisors were first to market, VMware still owns the largest percentage of virtualized server cores.</a:t>
            </a: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These server cores run the ESX hypervisor and provide the drivers for different devices</a:t>
            </a:r>
          </a:p>
          <a:p>
            <a:pPr lvl="1">
              <a:buClr>
                <a:srgbClr val="3B812F"/>
              </a:buClr>
            </a:pPr>
            <a:r>
              <a:rPr lang="en-US" sz="1800" kern="0" dirty="0" smtClean="0">
                <a:solidFill>
                  <a:srgbClr val="000000"/>
                </a:solidFill>
              </a:rPr>
              <a:t>VMware support third party community of developers and export number of APIs</a:t>
            </a:r>
          </a:p>
          <a:p>
            <a:pPr>
              <a:buClr>
                <a:srgbClr val="CC9900"/>
              </a:buClr>
            </a:pP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39003" t="32360" r="35526" b="32691"/>
          <a:stretch/>
        </p:blipFill>
        <p:spPr>
          <a:xfrm>
            <a:off x="7375463" y="1586753"/>
            <a:ext cx="4410137" cy="3402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Hosted virtualization </a:t>
            </a:r>
            <a:r>
              <a:rPr lang="en-US" dirty="0"/>
              <a:t>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070DF-3A59-4DA8-9ECB-CE528077201E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1698351"/>
            <a:ext cx="5948081" cy="4492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</a:pPr>
            <a:r>
              <a:rPr lang="en-US" kern="0" dirty="0" smtClean="0">
                <a:solidFill>
                  <a:srgbClr val="000000"/>
                </a:solidFill>
              </a:rPr>
              <a:t>Hosted Hypervisor (Type II)</a:t>
            </a:r>
          </a:p>
          <a:p>
            <a:pPr>
              <a:buClr>
                <a:srgbClr val="CC9900"/>
              </a:buClr>
            </a:pPr>
            <a:endParaRPr lang="en-US" kern="0" dirty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In this model, at the lowest level there is a </a:t>
            </a:r>
            <a:r>
              <a:rPr lang="en-US" sz="2000" kern="0" dirty="0" smtClean="0">
                <a:solidFill>
                  <a:srgbClr val="FF0000"/>
                </a:solidFill>
              </a:rPr>
              <a:t>full fledged host OS that manages all of the hardware resources</a:t>
            </a:r>
          </a:p>
          <a:p>
            <a:pPr lvl="1">
              <a:buClr>
                <a:srgbClr val="3B812F"/>
              </a:buClr>
            </a:pPr>
            <a:endParaRPr lang="en-US" sz="20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The host OS integrates a VMM module</a:t>
            </a:r>
          </a:p>
          <a:p>
            <a:pPr lvl="1">
              <a:buClr>
                <a:srgbClr val="3B812F"/>
              </a:buClr>
            </a:pPr>
            <a:endParaRPr lang="en-US" sz="20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VMM responsible for providing the virtual machines with their virtual platform interface and for managing all of the context switching scheduling etc.</a:t>
            </a:r>
          </a:p>
          <a:p>
            <a:pPr>
              <a:buClr>
                <a:srgbClr val="CC9900"/>
              </a:buClr>
            </a:pP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35828" t="40351" r="35499" b="29102"/>
          <a:stretch/>
        </p:blipFill>
        <p:spPr>
          <a:xfrm>
            <a:off x="6409830" y="1698351"/>
            <a:ext cx="5471021" cy="3277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Hosted virtualization </a:t>
            </a:r>
            <a:r>
              <a:rPr lang="en-US" dirty="0"/>
              <a:t>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070DF-3A59-4DA8-9ECB-CE528077201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1149" y="1729023"/>
            <a:ext cx="5569831" cy="43750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</a:pPr>
            <a:r>
              <a:rPr lang="en-US" kern="0" dirty="0" smtClean="0">
                <a:solidFill>
                  <a:srgbClr val="FF0000"/>
                </a:solidFill>
              </a:rPr>
              <a:t>Example:</a:t>
            </a:r>
          </a:p>
          <a:p>
            <a:pPr>
              <a:buClr>
                <a:srgbClr val="CC9900"/>
              </a:buClr>
            </a:pPr>
            <a:endParaRPr lang="en-US" kern="0" dirty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B050"/>
                </a:solidFill>
              </a:rPr>
              <a:t>KVM</a:t>
            </a:r>
            <a:r>
              <a:rPr lang="en-US" sz="2000" kern="0" dirty="0" smtClean="0">
                <a:solidFill>
                  <a:srgbClr val="000000"/>
                </a:solidFill>
              </a:rPr>
              <a:t> (kernel-based VM)</a:t>
            </a:r>
            <a:endParaRPr lang="en-US" sz="2000" kern="0" dirty="0" smtClean="0">
              <a:solidFill>
                <a:srgbClr val="FF0000"/>
              </a:solidFill>
            </a:endParaRPr>
          </a:p>
          <a:p>
            <a:pPr lvl="1">
              <a:buClr>
                <a:srgbClr val="3B812F"/>
              </a:buClr>
            </a:pPr>
            <a:endParaRPr lang="en-US" sz="20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Based on Linux</a:t>
            </a:r>
          </a:p>
          <a:p>
            <a:pPr lvl="1">
              <a:buClr>
                <a:srgbClr val="3B812F"/>
              </a:buClr>
            </a:pPr>
            <a:endParaRPr lang="en-US" sz="20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KVM kernel module + hardware emulator called QEMU for hardware virtualization</a:t>
            </a:r>
          </a:p>
          <a:p>
            <a:pPr lvl="1">
              <a:buClr>
                <a:srgbClr val="3B812F"/>
              </a:buClr>
            </a:pPr>
            <a:endParaRPr lang="en-US" sz="2000" kern="0" dirty="0" smtClean="0">
              <a:solidFill>
                <a:srgbClr val="000000"/>
              </a:solidFill>
            </a:endParaRPr>
          </a:p>
          <a:p>
            <a:pPr lvl="1">
              <a:buClr>
                <a:srgbClr val="3B812F"/>
              </a:buClr>
            </a:pPr>
            <a:r>
              <a:rPr lang="en-US" sz="2000" kern="0" dirty="0" smtClean="0">
                <a:solidFill>
                  <a:srgbClr val="000000"/>
                </a:solidFill>
              </a:rPr>
              <a:t>Leverages large Linux open-source community</a:t>
            </a:r>
          </a:p>
          <a:p>
            <a:pPr>
              <a:buClr>
                <a:srgbClr val="CC9900"/>
              </a:buClr>
            </a:pP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27762" t="31793" r="35526" b="25995"/>
          <a:stretch/>
        </p:blipFill>
        <p:spPr>
          <a:xfrm>
            <a:off x="5874632" y="1610749"/>
            <a:ext cx="6006219" cy="3882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 Protection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</a:t>
            </a:r>
            <a:r>
              <a:rPr lang="en-US" dirty="0" smtClean="0"/>
              <a:t>ardware actually has more than two protection levels.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E.g. x86 architecture has four protection levels called </a:t>
            </a:r>
            <a:r>
              <a:rPr lang="en-US" dirty="0" smtClean="0">
                <a:solidFill>
                  <a:srgbClr val="FF0000"/>
                </a:solidFill>
              </a:rPr>
              <a:t>rings</a:t>
            </a:r>
            <a:r>
              <a:rPr lang="en-US" dirty="0" smtClean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FF0000"/>
                </a:solidFill>
              </a:rPr>
              <a:t>Ring 0:</a:t>
            </a:r>
            <a:r>
              <a:rPr lang="en-US" dirty="0"/>
              <a:t> has the highest privilege and can access all of the resources and execute all hardware-supported instructions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FF0000"/>
                </a:solidFill>
              </a:rPr>
              <a:t>Ring 3: </a:t>
            </a:r>
            <a:r>
              <a:rPr lang="en-US" dirty="0" smtClean="0"/>
              <a:t>In contrast, ring 3 has the least level of privilege, so this is where the application would 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7133"/>
          <a:stretch/>
        </p:blipFill>
        <p:spPr>
          <a:xfrm>
            <a:off x="6546671" y="1870075"/>
            <a:ext cx="5325036" cy="413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x86 Hardware without virtualization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68" t="30397" r="38555" b="21627"/>
          <a:stretch/>
        </p:blipFill>
        <p:spPr>
          <a:xfrm>
            <a:off x="1716288" y="1776414"/>
            <a:ext cx="8759424" cy="43291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Processor Virtualization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2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Processor Virtualization </a:t>
            </a:r>
            <a:br>
              <a:rPr lang="en-US" dirty="0" smtClean="0"/>
            </a:br>
            <a:r>
              <a:rPr lang="en-US" dirty="0" smtClean="0"/>
              <a:t>(Trap-and-Emulate)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Guest instructions</a:t>
            </a:r>
          </a:p>
          <a:p>
            <a:pPr lvl="1"/>
            <a:r>
              <a:rPr lang="en-US" dirty="0" smtClean="0"/>
              <a:t>Executed </a:t>
            </a:r>
            <a:r>
              <a:rPr lang="en-US" dirty="0" smtClean="0">
                <a:solidFill>
                  <a:srgbClr val="FF0000"/>
                </a:solidFill>
              </a:rPr>
              <a:t>directly by hardware</a:t>
            </a:r>
          </a:p>
          <a:p>
            <a:pPr lvl="1"/>
            <a:r>
              <a:rPr lang="en-US" dirty="0" smtClean="0"/>
              <a:t>For non-privileged operations: hardware speeds=&gt;efficiency</a:t>
            </a:r>
          </a:p>
          <a:p>
            <a:pPr lvl="1"/>
            <a:r>
              <a:rPr lang="en-US" dirty="0" smtClean="0"/>
              <a:t>For privileged operations: trap to hypervisor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Hypervisor determines what needs to be done: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If illegal operation</a:t>
            </a:r>
            <a:r>
              <a:rPr lang="en-US" dirty="0" smtClean="0"/>
              <a:t>: terminate VM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If legal operation</a:t>
            </a:r>
            <a:r>
              <a:rPr lang="en-US" dirty="0" smtClean="0"/>
              <a:t>: emulate the behavior the guest OS was expecting from the hardware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Problems with Trap-and-Emulate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X85 pre 2005</a:t>
            </a:r>
          </a:p>
          <a:p>
            <a:pPr lvl="1"/>
            <a:r>
              <a:rPr lang="en-US" dirty="0" smtClean="0"/>
              <a:t>4 rings, no root/non-root modes yet</a:t>
            </a:r>
          </a:p>
          <a:p>
            <a:pPr lvl="1"/>
            <a:r>
              <a:rPr lang="en-US" dirty="0" smtClean="0"/>
              <a:t>Hypervisor in ring 0, guest OS in ring 1</a:t>
            </a:r>
          </a:p>
          <a:p>
            <a:r>
              <a:rPr lang="en-US" dirty="0" smtClean="0"/>
              <a:t>But, 17 privileged instructions do not trap! Fail silently!</a:t>
            </a:r>
          </a:p>
          <a:p>
            <a:pPr lvl="1"/>
            <a:r>
              <a:rPr lang="en-US" dirty="0" smtClean="0"/>
              <a:t>E.g. interrupt enable/disable bit in privileged register, POPF/PUSHF instructions that access it from ring 1 fail silently</a:t>
            </a:r>
          </a:p>
          <a:p>
            <a:pPr lvl="1"/>
            <a:r>
              <a:rPr lang="en-US" dirty="0" smtClean="0"/>
              <a:t>Hypervisor doesn’t know, so it doesn’t try to change settings</a:t>
            </a:r>
          </a:p>
          <a:p>
            <a:pPr lvl="1"/>
            <a:r>
              <a:rPr lang="en-US" dirty="0" smtClean="0"/>
              <a:t>OS doesn’t know, so assume change was successful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40691" t="32462" r="35235" b="26643"/>
          <a:stretch/>
        </p:blipFill>
        <p:spPr bwMode="auto">
          <a:xfrm>
            <a:off x="6172200" y="1690688"/>
            <a:ext cx="4973715" cy="475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 Agreement (SLA)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SLA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 (KPI)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48646"/>
            <a:ext cx="1371600" cy="1371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97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Binary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6254" t="29476" r="42949" b="39976"/>
          <a:stretch/>
        </p:blipFill>
        <p:spPr>
          <a:xfrm>
            <a:off x="1259170" y="2163400"/>
            <a:ext cx="9462332" cy="319928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Full Virtualization: Binary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362" t="29994" r="35817" b="21077"/>
          <a:stretch/>
        </p:blipFill>
        <p:spPr>
          <a:xfrm>
            <a:off x="543350" y="1447867"/>
            <a:ext cx="11105300" cy="510685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Para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362" t="29218" r="35672" b="23925"/>
          <a:stretch/>
        </p:blipFill>
        <p:spPr>
          <a:xfrm>
            <a:off x="570761" y="1537848"/>
            <a:ext cx="11214839" cy="49268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Memory Virtualization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6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Memory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216" t="29477" r="38000" b="29102"/>
          <a:stretch/>
        </p:blipFill>
        <p:spPr>
          <a:xfrm>
            <a:off x="468272" y="1640822"/>
            <a:ext cx="11255455" cy="453614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Shadow Page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77" y="1825625"/>
            <a:ext cx="8956645" cy="435133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Memory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2906" t="28441" r="35235" b="20818"/>
          <a:stretch/>
        </p:blipFill>
        <p:spPr>
          <a:xfrm>
            <a:off x="838200" y="1580178"/>
            <a:ext cx="10233212" cy="471931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Memory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3926" t="28700" r="35670" b="21595"/>
          <a:stretch/>
        </p:blipFill>
        <p:spPr>
          <a:xfrm>
            <a:off x="505759" y="1414965"/>
            <a:ext cx="11180482" cy="517265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Device Virtualization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Device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362" t="29994" r="42221" b="22890"/>
          <a:stretch/>
        </p:blipFill>
        <p:spPr>
          <a:xfrm>
            <a:off x="1497106" y="1520952"/>
            <a:ext cx="9197788" cy="456130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Virtualization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6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Pass-through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4654" t="29217" r="35380" b="28067"/>
          <a:stretch/>
        </p:blipFill>
        <p:spPr>
          <a:xfrm>
            <a:off x="583793" y="1690688"/>
            <a:ext cx="11024414" cy="441511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Hypervisor-Direct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/>
          <a:srcRect l="3779" t="28441" r="35526" b="20559"/>
          <a:stretch/>
        </p:blipFill>
        <p:spPr>
          <a:xfrm>
            <a:off x="838200" y="1581903"/>
            <a:ext cx="9916458" cy="4684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Split-Device Driver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4362" t="30254" r="35235" b="27549"/>
          <a:stretch/>
        </p:blipFill>
        <p:spPr>
          <a:xfrm>
            <a:off x="427688" y="1690688"/>
            <a:ext cx="11480595" cy="4509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Virtualization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10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78000" y="138248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rgbClr val="CC9900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6633">
                    <a:lumMod val="75000"/>
                  </a:srgbClr>
                </a:solidFill>
                <a:latin typeface="Cambria" pitchFamily="18" charset="0"/>
              </a:rPr>
              <a:t>What is network virtualization ?</a:t>
            </a:r>
          </a:p>
        </p:txBody>
      </p:sp>
      <p:pic>
        <p:nvPicPr>
          <p:cNvPr id="16386" name="Picture 2" descr="http://www.cisco.com/en/US/i/200001-300000/220001-230000/221001-222000/2210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033" y="2132245"/>
            <a:ext cx="7977534" cy="38862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network virtualization ?</a:t>
            </a:r>
          </a:p>
          <a:p>
            <a:pPr lvl="1"/>
            <a:r>
              <a:rPr lang="en-US" dirty="0" smtClean="0"/>
              <a:t>In computing, Network Virtualization is the </a:t>
            </a:r>
            <a:r>
              <a:rPr lang="en-US" dirty="0" smtClean="0">
                <a:solidFill>
                  <a:srgbClr val="FF0000"/>
                </a:solidFill>
              </a:rPr>
              <a:t>process of combining hardware and software network resources </a:t>
            </a:r>
            <a:r>
              <a:rPr lang="en-US" dirty="0" smtClean="0"/>
              <a:t>and network functionality into a single, </a:t>
            </a:r>
            <a:r>
              <a:rPr lang="en-US" dirty="0" smtClean="0">
                <a:solidFill>
                  <a:srgbClr val="FF0000"/>
                </a:solidFill>
              </a:rPr>
              <a:t>software-based administrative entity</a:t>
            </a:r>
            <a:r>
              <a:rPr lang="en-US" dirty="0" smtClean="0"/>
              <a:t>, a virtual network.</a:t>
            </a:r>
          </a:p>
          <a:p>
            <a:pPr lvl="1"/>
            <a:r>
              <a:rPr lang="en-US" dirty="0" smtClean="0"/>
              <a:t>Hypervisor hosts share logical switches and routers to encapsulate VM-VM data so the physical network is unaffected.</a:t>
            </a:r>
          </a:p>
          <a:p>
            <a:r>
              <a:rPr lang="en-US" dirty="0" smtClean="0"/>
              <a:t>Two categories :</a:t>
            </a:r>
          </a:p>
          <a:p>
            <a:pPr lvl="1"/>
            <a:r>
              <a:rPr lang="en-US" dirty="0" smtClean="0"/>
              <a:t>External network virtualization</a:t>
            </a:r>
          </a:p>
          <a:p>
            <a:pPr lvl="2"/>
            <a:r>
              <a:rPr lang="en-US" dirty="0" smtClean="0"/>
              <a:t>Combining many networks, or parts of networks, into a virtual unit.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Internal network virtualization</a:t>
            </a:r>
          </a:p>
          <a:p>
            <a:pPr lvl="2"/>
            <a:r>
              <a:rPr lang="en-US" dirty="0" smtClean="0"/>
              <a:t>Providing </a:t>
            </a:r>
            <a:r>
              <a:rPr lang="en-US" dirty="0" smtClean="0">
                <a:solidFill>
                  <a:srgbClr val="FF0000"/>
                </a:solidFill>
              </a:rPr>
              <a:t>network-like functionality to the software containers </a:t>
            </a:r>
            <a:r>
              <a:rPr lang="en-US" dirty="0" smtClean="0"/>
              <a:t>on a single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Desirable properties of network virtualization :</a:t>
            </a:r>
          </a:p>
          <a:p>
            <a:pPr lvl="1"/>
            <a:r>
              <a:rPr lang="en-US" dirty="0" smtClean="0"/>
              <a:t>Scalability</a:t>
            </a:r>
          </a:p>
          <a:p>
            <a:pPr lvl="2"/>
            <a:r>
              <a:rPr lang="en-US" dirty="0" smtClean="0"/>
              <a:t>Easy to extend resources as need</a:t>
            </a:r>
          </a:p>
          <a:p>
            <a:pPr lvl="2"/>
            <a:r>
              <a:rPr lang="en-US" dirty="0" smtClean="0"/>
              <a:t>Administrator can dynamically create or delete virtual network connection</a:t>
            </a:r>
          </a:p>
          <a:p>
            <a:pPr lvl="1"/>
            <a:r>
              <a:rPr lang="en-US" dirty="0" smtClean="0"/>
              <a:t>Resilience</a:t>
            </a:r>
          </a:p>
          <a:p>
            <a:pPr lvl="2"/>
            <a:r>
              <a:rPr lang="en-US" dirty="0" smtClean="0"/>
              <a:t>Recover from the failures</a:t>
            </a:r>
          </a:p>
          <a:p>
            <a:pPr lvl="2"/>
            <a:r>
              <a:rPr lang="en-US" dirty="0" smtClean="0"/>
              <a:t>Virtual network will automatically redirect packets by redundant links</a:t>
            </a:r>
          </a:p>
          <a:p>
            <a:pPr lvl="1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Increased path isolation and user segmentation</a:t>
            </a:r>
          </a:p>
          <a:p>
            <a:pPr lvl="2"/>
            <a:r>
              <a:rPr lang="en-US" dirty="0" smtClean="0"/>
              <a:t>Virtual network should work with firewall software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2"/>
            <a:r>
              <a:rPr lang="en-US" dirty="0" smtClean="0"/>
              <a:t>Access network resource anytime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External network virtualization in different layers :</a:t>
            </a:r>
          </a:p>
          <a:p>
            <a:pPr lvl="1"/>
            <a:r>
              <a:rPr lang="en-US" dirty="0" smtClean="0"/>
              <a:t>Layer 1</a:t>
            </a:r>
          </a:p>
          <a:p>
            <a:pPr lvl="2"/>
            <a:r>
              <a:rPr lang="en-US" dirty="0" smtClean="0"/>
              <a:t>Seldom virtualization implement in this physical data transmission layer.</a:t>
            </a:r>
          </a:p>
          <a:p>
            <a:pPr lvl="1"/>
            <a:r>
              <a:rPr lang="en-US" dirty="0" smtClean="0"/>
              <a:t>Layer 2</a:t>
            </a:r>
          </a:p>
          <a:p>
            <a:pPr lvl="2"/>
            <a:r>
              <a:rPr lang="en-US" dirty="0" smtClean="0"/>
              <a:t>Use some tags in MAC address packet to provide virtualization.</a:t>
            </a:r>
          </a:p>
          <a:p>
            <a:pPr lvl="2"/>
            <a:r>
              <a:rPr lang="en-US" dirty="0" smtClean="0"/>
              <a:t>Example, VLAN.</a:t>
            </a:r>
          </a:p>
          <a:p>
            <a:pPr lvl="1"/>
            <a:r>
              <a:rPr lang="en-US" dirty="0" smtClean="0"/>
              <a:t>Layer 3</a:t>
            </a:r>
          </a:p>
          <a:p>
            <a:pPr lvl="2"/>
            <a:r>
              <a:rPr lang="en-US" dirty="0" smtClean="0"/>
              <a:t>Use some tunnel techniques to form a virtual network.</a:t>
            </a:r>
          </a:p>
          <a:p>
            <a:pPr lvl="2"/>
            <a:r>
              <a:rPr lang="en-US" dirty="0" smtClean="0"/>
              <a:t>Example, VPN.</a:t>
            </a:r>
          </a:p>
          <a:p>
            <a:pPr lvl="1"/>
            <a:r>
              <a:rPr lang="en-US" dirty="0" smtClean="0"/>
              <a:t>Layer 4 or higher</a:t>
            </a:r>
          </a:p>
          <a:p>
            <a:pPr lvl="2"/>
            <a:r>
              <a:rPr lang="en-US" dirty="0" smtClean="0"/>
              <a:t>Build up some overlay network for some application.</a:t>
            </a:r>
          </a:p>
          <a:p>
            <a:pPr lvl="2"/>
            <a:r>
              <a:rPr lang="en-US" dirty="0" smtClean="0"/>
              <a:t>Example, P2P.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Internal network virtualization in different layers :</a:t>
            </a:r>
          </a:p>
          <a:p>
            <a:pPr lvl="1"/>
            <a:r>
              <a:rPr lang="en-US" dirty="0" smtClean="0"/>
              <a:t>Layer 1</a:t>
            </a:r>
          </a:p>
          <a:p>
            <a:pPr lvl="2"/>
            <a:r>
              <a:rPr lang="en-US" dirty="0" smtClean="0"/>
              <a:t>Hypervisor usually do not need to emulate the physical layer.</a:t>
            </a:r>
          </a:p>
          <a:p>
            <a:pPr lvl="1"/>
            <a:r>
              <a:rPr lang="en-US" dirty="0" smtClean="0"/>
              <a:t>Layer 2</a:t>
            </a:r>
          </a:p>
          <a:p>
            <a:pPr lvl="2"/>
            <a:r>
              <a:rPr lang="en-US" dirty="0" smtClean="0"/>
              <a:t>Implement virtual L2 network devices, such as switch, in hypervisor.</a:t>
            </a:r>
          </a:p>
          <a:p>
            <a:pPr lvl="2"/>
            <a:r>
              <a:rPr lang="en-US" dirty="0" smtClean="0"/>
              <a:t>Example, Linux TAP driver + Linux bridge.</a:t>
            </a:r>
          </a:p>
          <a:p>
            <a:pPr lvl="1"/>
            <a:r>
              <a:rPr lang="en-US" dirty="0" smtClean="0"/>
              <a:t>Layer 3</a:t>
            </a:r>
          </a:p>
          <a:p>
            <a:pPr lvl="2"/>
            <a:r>
              <a:rPr lang="en-US" dirty="0" smtClean="0"/>
              <a:t>Implement virtual L3 network devices, such as router, in hypervisor.</a:t>
            </a:r>
          </a:p>
          <a:p>
            <a:pPr lvl="2"/>
            <a:r>
              <a:rPr lang="en-US" dirty="0" smtClean="0"/>
              <a:t>Example, Linux TUN driver + Linux bridge  + </a:t>
            </a:r>
            <a:r>
              <a:rPr lang="en-US" dirty="0" err="1" smtClean="0"/>
              <a:t>iptables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Layer 4 or higher</a:t>
            </a:r>
          </a:p>
          <a:p>
            <a:pPr lvl="2"/>
            <a:r>
              <a:rPr lang="en-US" dirty="0" smtClean="0"/>
              <a:t>Layer 4 or higher layers virtualization is usually implemented in guest OS.</a:t>
            </a:r>
          </a:p>
          <a:p>
            <a:pPr lvl="2"/>
            <a:r>
              <a:rPr lang="en-US" dirty="0" smtClean="0"/>
              <a:t>Applications should make their own choice.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4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virtualization components :</a:t>
            </a:r>
          </a:p>
          <a:p>
            <a:pPr lvl="1"/>
            <a:r>
              <a:rPr lang="en-US" dirty="0" smtClean="0"/>
              <a:t>Device virtualization</a:t>
            </a:r>
          </a:p>
          <a:p>
            <a:pPr lvl="2"/>
            <a:r>
              <a:rPr lang="en-US" dirty="0" smtClean="0"/>
              <a:t>Virtualize physical devices in the network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path virtualization</a:t>
            </a:r>
          </a:p>
          <a:p>
            <a:pPr lvl="2"/>
            <a:r>
              <a:rPr lang="en-US" dirty="0" smtClean="0"/>
              <a:t>Virtualize communication path between network access points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Network_1.png"/>
          <p:cNvPicPr>
            <a:picLocks noChangeAspect="1"/>
          </p:cNvPicPr>
          <p:nvPr/>
        </p:nvPicPr>
        <p:blipFill>
          <a:blip r:embed="rId2" cstate="print"/>
          <a:srcRect r="17084"/>
          <a:stretch>
            <a:fillRect/>
          </a:stretch>
        </p:blipFill>
        <p:spPr>
          <a:xfrm>
            <a:off x="6625712" y="1572167"/>
            <a:ext cx="3290930" cy="4755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71576" y="352050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Router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1860" y="5794832"/>
            <a:ext cx="97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Switch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8763001" y="3444300"/>
            <a:ext cx="908575" cy="2608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</p:cNvCxnSpPr>
          <p:nvPr/>
        </p:nvCxnSpPr>
        <p:spPr>
          <a:xfrm flipH="1">
            <a:off x="8763001" y="3705166"/>
            <a:ext cx="908575" cy="489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</p:cNvCxnSpPr>
          <p:nvPr/>
        </p:nvCxnSpPr>
        <p:spPr>
          <a:xfrm flipV="1">
            <a:off x="5851998" y="5947232"/>
            <a:ext cx="777402" cy="322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934200" y="1756232"/>
            <a:ext cx="762000" cy="30480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7353300" y="2403932"/>
            <a:ext cx="685800" cy="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96200" y="2670632"/>
            <a:ext cx="990600" cy="38100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7886700" y="3775532"/>
            <a:ext cx="1447800" cy="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 flipV="1">
            <a:off x="7638534" y="4462364"/>
            <a:ext cx="990600" cy="38100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7200900" y="5299532"/>
            <a:ext cx="990600" cy="0"/>
          </a:xfrm>
          <a:prstGeom prst="line">
            <a:avLst/>
          </a:prstGeom>
          <a:ln w="1270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519224" y="297543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35742A">
                    <a:lumMod val="75000"/>
                  </a:srgbClr>
                </a:solidFill>
              </a:rPr>
              <a:t>Data Path</a:t>
            </a: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>
          <a:xfrm flipH="1">
            <a:off x="8610600" y="3160098"/>
            <a:ext cx="908624" cy="4393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/>
              <a:t>Virtualization was originated in the 1960s at IBM.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FF0000"/>
                </a:solidFill>
              </a:rPr>
              <a:t>Allows </a:t>
            </a:r>
            <a:r>
              <a:rPr lang="en-US" sz="2000" dirty="0" smtClean="0"/>
              <a:t>concurrent execution of </a:t>
            </a:r>
            <a:r>
              <a:rPr lang="en-US" sz="2000" dirty="0" smtClean="0">
                <a:solidFill>
                  <a:srgbClr val="FF0000"/>
                </a:solidFill>
              </a:rPr>
              <a:t>multiple OSs </a:t>
            </a:r>
            <a:r>
              <a:rPr lang="en-US" sz="2000" dirty="0" smtClean="0"/>
              <a:t>on same physical machine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/>
              <a:t>Virtual Resources = </a:t>
            </a:r>
            <a:r>
              <a:rPr lang="en-US" sz="2000" dirty="0" smtClean="0">
                <a:solidFill>
                  <a:srgbClr val="FF0000"/>
                </a:solidFill>
              </a:rPr>
              <a:t>each OS thinks that it </a:t>
            </a:r>
            <a:r>
              <a:rPr lang="en-US" sz="2000" dirty="0" smtClean="0"/>
              <a:t>“owns” </a:t>
            </a:r>
            <a:r>
              <a:rPr lang="en-US" sz="2000" dirty="0" smtClean="0">
                <a:solidFill>
                  <a:srgbClr val="FF0000"/>
                </a:solidFill>
              </a:rPr>
              <a:t>hardware resources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/>
              <a:t>Virtual Machine (VM) =</a:t>
            </a:r>
            <a:r>
              <a:rPr lang="en-US" sz="2000" dirty="0" smtClean="0">
                <a:solidFill>
                  <a:srgbClr val="FF0000"/>
                </a:solidFill>
              </a:rPr>
              <a:t> OS + applications + virtual resources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/>
              <a:t>Virtualization layer = management of physical hardware (virtual machine monitor, hypervisor)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l="57573" t="22631" r="800" b="24817"/>
          <a:stretch/>
        </p:blipFill>
        <p:spPr bwMode="auto">
          <a:xfrm>
            <a:off x="6240272" y="2026622"/>
            <a:ext cx="5265928" cy="37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Device virtualization</a:t>
            </a:r>
          </a:p>
          <a:p>
            <a:pPr lvl="1"/>
            <a:r>
              <a:rPr lang="en-US" dirty="0" smtClean="0"/>
              <a:t>Layer 2 solution</a:t>
            </a:r>
          </a:p>
          <a:p>
            <a:pPr lvl="2"/>
            <a:r>
              <a:rPr lang="en-US" dirty="0" smtClean="0"/>
              <a:t>Divide physical switch into multiple logical switches.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2686" y="1219200"/>
            <a:ext cx="6045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rgbClr val="CC9900">
                  <a:lumMod val="75000"/>
                </a:srgbClr>
              </a:buClr>
              <a:buFont typeface="Arial" pitchFamily="34" charset="0"/>
              <a:buChar char="•"/>
              <a:defRPr/>
            </a:pPr>
            <a:endParaRPr lang="en-US" sz="2400" dirty="0">
              <a:solidFill>
                <a:srgbClr val="006633">
                  <a:lumMod val="75000"/>
                </a:srgbClr>
              </a:solidFill>
              <a:latin typeface="Cambria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FFFFF">
                  <a:lumMod val="50000"/>
                </a:srgbClr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FFFFFF">
                    <a:lumMod val="50000"/>
                  </a:srgbClr>
                </a:solidFill>
                <a:latin typeface="Cambria" pitchFamily="18" charset="0"/>
              </a:rPr>
              <a:t>Layer 3 solution 3</a:t>
            </a:r>
          </a:p>
          <a:p>
            <a:pPr marL="1143000" lvl="2" indent="-228600">
              <a:spcBef>
                <a:spcPct val="20000"/>
              </a:spcBef>
              <a:buClr>
                <a:srgbClr val="000000">
                  <a:lumMod val="50000"/>
                </a:srgbClr>
              </a:buClr>
              <a:buFont typeface="Arial" pitchFamily="34" charset="0"/>
              <a:buChar char="•"/>
            </a:pPr>
            <a:r>
              <a:rPr lang="en-US" dirty="0">
                <a:solidFill>
                  <a:srgbClr val="000000">
                    <a:lumMod val="50000"/>
                  </a:srgbClr>
                </a:solidFill>
              </a:rPr>
              <a:t>VRF technique</a:t>
            </a:r>
            <a:br>
              <a:rPr lang="en-US" dirty="0">
                <a:solidFill>
                  <a:srgbClr val="000000">
                    <a:lumMod val="50000"/>
                  </a:srgbClr>
                </a:solidFill>
              </a:rPr>
            </a:br>
            <a:r>
              <a:rPr lang="en-US" dirty="0">
                <a:solidFill>
                  <a:srgbClr val="000000">
                    <a:lumMod val="50000"/>
                  </a:srgbClr>
                </a:solidFill>
              </a:rPr>
              <a:t>( Virtual Routing and Forwarding )</a:t>
            </a:r>
          </a:p>
          <a:p>
            <a:pPr marL="1143000" lvl="2" indent="-228600">
              <a:spcBef>
                <a:spcPct val="20000"/>
              </a:spcBef>
              <a:buClr>
                <a:srgbClr val="000000">
                  <a:lumMod val="50000"/>
                </a:srgbClr>
              </a:buClr>
              <a:buFont typeface="Arial" pitchFamily="34" charset="0"/>
              <a:buChar char="•"/>
            </a:pPr>
            <a:r>
              <a:rPr lang="en-US" dirty="0">
                <a:solidFill>
                  <a:srgbClr val="000000">
                    <a:lumMod val="50000"/>
                  </a:srgbClr>
                </a:solidFill>
              </a:rPr>
              <a:t>Emulate isolated routing tables within one physical router</a:t>
            </a:r>
            <a:r>
              <a:rPr lang="en-US" sz="2000" dirty="0">
                <a:solidFill>
                  <a:srgbClr val="000000">
                    <a:lumMod val="50000"/>
                  </a:srgbClr>
                </a:solidFill>
              </a:rPr>
              <a:t>.</a:t>
            </a:r>
          </a:p>
        </p:txBody>
      </p:sp>
      <p:pic>
        <p:nvPicPr>
          <p:cNvPr id="5" name="Picture 4" descr="vlan.png"/>
          <p:cNvPicPr>
            <a:picLocks noChangeAspect="1"/>
          </p:cNvPicPr>
          <p:nvPr/>
        </p:nvPicPr>
        <p:blipFill>
          <a:blip r:embed="rId2" cstate="print"/>
          <a:srcRect b="6486"/>
          <a:stretch>
            <a:fillRect/>
          </a:stretch>
        </p:blipFill>
        <p:spPr>
          <a:xfrm>
            <a:off x="2375404" y="3319271"/>
            <a:ext cx="3219900" cy="329614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6086" y="3581399"/>
            <a:ext cx="416820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path virtualization</a:t>
            </a:r>
          </a:p>
          <a:p>
            <a:pPr lvl="1"/>
            <a:r>
              <a:rPr lang="en-US" dirty="0" smtClean="0"/>
              <a:t>Hop-to-hop case</a:t>
            </a:r>
          </a:p>
          <a:p>
            <a:pPr lvl="2"/>
            <a:r>
              <a:rPr lang="en-US" dirty="0" smtClean="0"/>
              <a:t>Consider the virtualization applied on a single hop data-path.</a:t>
            </a:r>
            <a:br>
              <a:rPr lang="en-US" dirty="0" smtClean="0"/>
            </a:br>
            <a:endParaRPr lang="en-US" dirty="0" smtClean="0"/>
          </a:p>
          <a:p>
            <a:pPr lvl="1">
              <a:defRPr/>
            </a:pPr>
            <a:r>
              <a:rPr lang="en-US" dirty="0" smtClean="0"/>
              <a:t>Hop-to-cloud case</a:t>
            </a:r>
          </a:p>
          <a:p>
            <a:pPr lvl="2"/>
            <a:r>
              <a:rPr lang="en-US" dirty="0" smtClean="0"/>
              <a:t>Consider the virtualization tunnels allow multi-hop data-path.</a:t>
            </a:r>
          </a:p>
        </p:txBody>
      </p:sp>
      <p:grpSp>
        <p:nvGrpSpPr>
          <p:cNvPr id="3" name="群組 18"/>
          <p:cNvGrpSpPr/>
          <p:nvPr/>
        </p:nvGrpSpPr>
        <p:grpSpPr>
          <a:xfrm>
            <a:off x="5622544" y="2058988"/>
            <a:ext cx="4495800" cy="1095375"/>
            <a:chOff x="4191000" y="2514600"/>
            <a:chExt cx="4495800" cy="109537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91000" y="2514600"/>
              <a:ext cx="1905000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1800" y="2514600"/>
              <a:ext cx="1905000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圓柱 12"/>
            <p:cNvSpPr/>
            <p:nvPr/>
          </p:nvSpPr>
          <p:spPr>
            <a:xfrm rot="5400000">
              <a:off x="6286500" y="2552700"/>
              <a:ext cx="228600" cy="1066800"/>
            </a:xfrm>
            <a:prstGeom prst="can">
              <a:avLst>
                <a:gd name="adj" fmla="val 93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3600" y="2392363"/>
            <a:ext cx="121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群組 27"/>
          <p:cNvGrpSpPr/>
          <p:nvPr/>
        </p:nvGrpSpPr>
        <p:grpSpPr>
          <a:xfrm>
            <a:off x="5241544" y="4249738"/>
            <a:ext cx="5334000" cy="1571625"/>
            <a:chOff x="3810000" y="4676775"/>
            <a:chExt cx="5334000" cy="1571625"/>
          </a:xfrm>
        </p:grpSpPr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86400" y="4905375"/>
              <a:ext cx="2133600" cy="12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77125" y="4800600"/>
              <a:ext cx="1666875" cy="140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0000" y="4676775"/>
              <a:ext cx="1581150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5" descr="http://www.cisco.com/en/US/i/200001-300000/220001-230000/221001-222000/221174.jpg"/>
          <p:cNvPicPr>
            <a:picLocks noChangeAspect="1" noChangeArrowheads="1"/>
          </p:cNvPicPr>
          <p:nvPr/>
        </p:nvPicPr>
        <p:blipFill>
          <a:blip r:embed="rId7" cstate="print"/>
          <a:srcRect t="40324" b="51862"/>
          <a:stretch>
            <a:fillRect/>
          </a:stretch>
        </p:blipFill>
        <p:spPr bwMode="auto">
          <a:xfrm>
            <a:off x="5689601" y="3102408"/>
            <a:ext cx="4752975" cy="280555"/>
          </a:xfrm>
          <a:prstGeom prst="rect">
            <a:avLst/>
          </a:prstGeom>
          <a:noFill/>
        </p:spPr>
      </p:pic>
      <p:pic>
        <p:nvPicPr>
          <p:cNvPr id="17" name="Picture 7" descr="http://www.cisco.com/en/US/i/200001-300000/220001-230000/221001-222000/221174.jpg"/>
          <p:cNvPicPr>
            <a:picLocks noChangeAspect="1" noChangeArrowheads="1"/>
          </p:cNvPicPr>
          <p:nvPr/>
        </p:nvPicPr>
        <p:blipFill>
          <a:blip r:embed="rId7" cstate="print"/>
          <a:srcRect t="94775" r="16568"/>
          <a:stretch>
            <a:fillRect/>
          </a:stretch>
        </p:blipFill>
        <p:spPr bwMode="auto">
          <a:xfrm>
            <a:off x="6070601" y="5745162"/>
            <a:ext cx="3671455" cy="173702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74688" y="4144962"/>
            <a:ext cx="21336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 approach</a:t>
            </a:r>
          </a:p>
          <a:p>
            <a:pPr lvl="1"/>
            <a:r>
              <a:rPr lang="en-US" dirty="0" smtClean="0"/>
              <a:t>Protocols usually used to approach data-path virtualization.</a:t>
            </a:r>
          </a:p>
          <a:p>
            <a:pPr lvl="1"/>
            <a:r>
              <a:rPr lang="en-US" dirty="0" smtClean="0"/>
              <a:t>Three implementations</a:t>
            </a:r>
          </a:p>
          <a:p>
            <a:pPr lvl="2"/>
            <a:r>
              <a:rPr lang="en-US" b="1" dirty="0" smtClean="0"/>
              <a:t>802.1Q</a:t>
            </a:r>
            <a:r>
              <a:rPr lang="en-US" dirty="0" smtClean="0"/>
              <a:t> – implement hop to hop data-path virtualization</a:t>
            </a:r>
          </a:p>
          <a:p>
            <a:pPr lvl="2"/>
            <a:r>
              <a:rPr lang="en-US" b="1" dirty="0" smtClean="0"/>
              <a:t>MPLS ( Multiprotocol Label Switch ) </a:t>
            </a:r>
            <a:r>
              <a:rPr lang="en-US" dirty="0" smtClean="0"/>
              <a:t>– implement router and switch layer virtualization</a:t>
            </a:r>
          </a:p>
          <a:p>
            <a:pPr lvl="2"/>
            <a:r>
              <a:rPr lang="en-US" b="1" dirty="0" smtClean="0"/>
              <a:t>GRE (Generic Routing Encapsulation ) </a:t>
            </a:r>
            <a:r>
              <a:rPr lang="en-US" dirty="0" smtClean="0"/>
              <a:t>– implement virtualization among wide variety of networks with tunneling technique.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0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Internal 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Internal network virtualization</a:t>
            </a:r>
          </a:p>
          <a:p>
            <a:pPr lvl="1"/>
            <a:r>
              <a:rPr lang="en-US" dirty="0" smtClean="0"/>
              <a:t>A single system is configured with containers, such as the </a:t>
            </a:r>
            <a:r>
              <a:rPr lang="en-US" dirty="0" err="1" smtClean="0"/>
              <a:t>Xen</a:t>
            </a:r>
            <a:r>
              <a:rPr lang="en-US" dirty="0" smtClean="0"/>
              <a:t> domain, combined with hypervisor control programs such as the VNIC, to create a “network in a box”.</a:t>
            </a:r>
          </a:p>
          <a:p>
            <a:pPr lvl="1"/>
            <a:r>
              <a:rPr lang="en-US" dirty="0" smtClean="0"/>
              <a:t>This solution improves overall efficiency of a single system by isolating applications to separate containers.</a:t>
            </a:r>
          </a:p>
          <a:p>
            <a:pPr lvl="1"/>
            <a:r>
              <a:rPr lang="en-US" dirty="0" smtClean="0"/>
              <a:t>Virtual machine and virtual switch :</a:t>
            </a:r>
          </a:p>
          <a:p>
            <a:pPr lvl="2"/>
            <a:r>
              <a:rPr lang="en-US" dirty="0" smtClean="0"/>
              <a:t>The VMs are connected logically to each other so that they can send data to and receive data from each other.</a:t>
            </a:r>
          </a:p>
          <a:p>
            <a:pPr lvl="2"/>
            <a:r>
              <a:rPr lang="en-US" dirty="0" smtClean="0"/>
              <a:t>Each virtual network is serviced by a single virtual switch.</a:t>
            </a:r>
          </a:p>
          <a:p>
            <a:pPr lvl="2"/>
            <a:r>
              <a:rPr lang="en-US" dirty="0" smtClean="0"/>
              <a:t>A virtual network can be connected to a physical network by associating one or more network adapters (uplink adapters) with the virtual switch.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6115" y="2885845"/>
            <a:ext cx="3773262" cy="383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Internal Network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4887659"/>
          </a:xfrm>
        </p:spPr>
        <p:txBody>
          <a:bodyPr>
            <a:normAutofit/>
          </a:bodyPr>
          <a:lstStyle/>
          <a:p>
            <a:r>
              <a:rPr lang="en-US" dirty="0" smtClean="0"/>
              <a:t>Properties of virtual switch</a:t>
            </a:r>
          </a:p>
          <a:p>
            <a:pPr lvl="1"/>
            <a:r>
              <a:rPr lang="en-US" dirty="0" smtClean="0"/>
              <a:t>A virtual switch works much like a physical Ethernet switch.</a:t>
            </a:r>
          </a:p>
          <a:p>
            <a:pPr lvl="1"/>
            <a:r>
              <a:rPr lang="en-US" dirty="0" smtClean="0"/>
              <a:t>It detects which VMs are logically connected to each of its virtual ports and uses that information to forward traffic to the correct virtual machines.</a:t>
            </a:r>
          </a:p>
          <a:p>
            <a:r>
              <a:rPr lang="en-US" dirty="0" smtClean="0"/>
              <a:t>Typical virtual network configuration</a:t>
            </a:r>
          </a:p>
          <a:p>
            <a:pPr lvl="1"/>
            <a:r>
              <a:rPr lang="en-US" dirty="0" smtClean="0"/>
              <a:t>Communication network</a:t>
            </a:r>
          </a:p>
          <a:p>
            <a:pPr lvl="2"/>
            <a:r>
              <a:rPr lang="en-US" dirty="0" smtClean="0"/>
              <a:t>Connect VMs on different hosts</a:t>
            </a:r>
          </a:p>
          <a:p>
            <a:pPr lvl="1"/>
            <a:r>
              <a:rPr lang="en-US" dirty="0" smtClean="0"/>
              <a:t>Storage network</a:t>
            </a:r>
          </a:p>
          <a:p>
            <a:pPr lvl="2"/>
            <a:r>
              <a:rPr lang="en-US" dirty="0" smtClean="0"/>
              <a:t>Connect VMs to remote storage system</a:t>
            </a:r>
          </a:p>
          <a:p>
            <a:pPr lvl="1"/>
            <a:r>
              <a:rPr lang="en-US" dirty="0" smtClean="0"/>
              <a:t>Management network</a:t>
            </a:r>
          </a:p>
          <a:p>
            <a:pPr lvl="2"/>
            <a:r>
              <a:rPr lang="en-US" dirty="0" smtClean="0"/>
              <a:t>Individual links for system administration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Internal Network Virtualization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857" y="1616602"/>
            <a:ext cx="7010400" cy="462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477060" y="1169958"/>
            <a:ext cx="723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6633">
                    <a:lumMod val="7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Network virtualization example form VMware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KVM system</a:t>
            </a:r>
          </a:p>
          <a:p>
            <a:pPr lvl="1"/>
            <a:r>
              <a:rPr lang="en-US" dirty="0" smtClean="0"/>
              <a:t>KVM focus on CPU and memory virtualization, so IO virtualization framework is completed by QEMU project.</a:t>
            </a:r>
          </a:p>
          <a:p>
            <a:pPr lvl="1"/>
            <a:r>
              <a:rPr lang="en-US" dirty="0" smtClean="0"/>
              <a:t>In QEMU, network interface of virtual machines connect to host by TUN/TAP driver and Linux bridge.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Work with TUN/TAP and Linux Bridge :</a:t>
            </a:r>
          </a:p>
          <a:p>
            <a:pPr lvl="2"/>
            <a:r>
              <a:rPr lang="en-US" dirty="0" smtClean="0"/>
              <a:t>Virtual machines connect to host by a virtual network adapter, which is implemented by TUN/TAP driver.</a:t>
            </a:r>
          </a:p>
          <a:p>
            <a:pPr lvl="2"/>
            <a:r>
              <a:rPr lang="en-US" dirty="0" smtClean="0"/>
              <a:t>Virtual adapters will connect to Linux bridges, which play the role of virtual switch.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TUN/TAP driver</a:t>
            </a:r>
          </a:p>
          <a:p>
            <a:pPr lvl="1"/>
            <a:r>
              <a:rPr lang="en-US" dirty="0" smtClean="0"/>
              <a:t>TUN and TAP are virtual network kernel drivers :</a:t>
            </a:r>
          </a:p>
          <a:p>
            <a:pPr lvl="2"/>
            <a:r>
              <a:rPr lang="en-US" dirty="0" smtClean="0"/>
              <a:t>TAP (as in network tap) simulates an Ethernet device and it operates with layer 2 packets such as Ethernet frames.</a:t>
            </a:r>
          </a:p>
          <a:p>
            <a:pPr lvl="2"/>
            <a:r>
              <a:rPr lang="en-US" dirty="0" smtClean="0"/>
              <a:t>TUN (as in network </a:t>
            </a:r>
            <a:r>
              <a:rPr lang="en-US" dirty="0" err="1" smtClean="0"/>
              <a:t>TUNnel</a:t>
            </a:r>
            <a:r>
              <a:rPr lang="en-US" dirty="0" smtClean="0"/>
              <a:t>) simulates a network layer device and it operates with layer 3 packets such as IP.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Data flow of TUN/TAP driver</a:t>
            </a:r>
          </a:p>
          <a:p>
            <a:pPr lvl="2"/>
            <a:r>
              <a:rPr lang="en-US" dirty="0" smtClean="0"/>
              <a:t>Packets sent by an operating system via a TUN/TAP device are delivered to a user-space program that attaches itself to the device.</a:t>
            </a:r>
          </a:p>
          <a:p>
            <a:pPr lvl="2"/>
            <a:r>
              <a:rPr lang="en-US" dirty="0" smtClean="0"/>
              <a:t>A user-space program may pass packets into a TUN/TAP device.</a:t>
            </a:r>
            <a:r>
              <a:rPr lang="zh-TW" altLang="en-US" dirty="0" smtClean="0"/>
              <a:t>  </a:t>
            </a:r>
            <a:r>
              <a:rPr lang="en-US" dirty="0" smtClean="0"/>
              <a:t>TUN/TAP device delivers (or "injects") these packets to the operating system network stack thus emulating their reception from an external source.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benjr.tw/files/images/xennetworking/bridge_m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4173" y="3709118"/>
            <a:ext cx="4095750" cy="2695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6736"/>
            <a:ext cx="10515600" cy="4942523"/>
          </a:xfrm>
        </p:spPr>
        <p:txBody>
          <a:bodyPr/>
          <a:lstStyle/>
          <a:p>
            <a:r>
              <a:rPr lang="en-US" dirty="0" smtClean="0"/>
              <a:t>Linux bridge</a:t>
            </a:r>
          </a:p>
          <a:p>
            <a:pPr lvl="1"/>
            <a:r>
              <a:rPr lang="en-US" dirty="0" smtClean="0"/>
              <a:t>Bridging is a forwarding technique used in packet-switched computer networks.</a:t>
            </a:r>
          </a:p>
          <a:p>
            <a:pPr lvl="1"/>
            <a:r>
              <a:rPr lang="en-US" dirty="0" smtClean="0"/>
              <a:t>Unlike routing, bridging makes no assumptions about where in a network a particular address is located.</a:t>
            </a:r>
          </a:p>
          <a:p>
            <a:pPr lvl="1"/>
            <a:r>
              <a:rPr lang="en-US" dirty="0" smtClean="0"/>
              <a:t>Bridging depends on flooding and examination of source addresses in received packet headers to locate unknown devices.</a:t>
            </a:r>
          </a:p>
          <a:p>
            <a:pPr lvl="1"/>
            <a:r>
              <a:rPr lang="en-US" dirty="0" smtClean="0"/>
              <a:t>Bridging connects multiple network</a:t>
            </a:r>
            <a:br>
              <a:rPr lang="en-US" dirty="0" smtClean="0"/>
            </a:br>
            <a:r>
              <a:rPr lang="en-US" dirty="0" smtClean="0"/>
              <a:t>segments at the data link layer</a:t>
            </a:r>
            <a:br>
              <a:rPr lang="en-US" dirty="0" smtClean="0"/>
            </a:br>
            <a:r>
              <a:rPr lang="en-US" dirty="0" smtClean="0"/>
              <a:t>(Layer 2) of the OSI model.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44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Traditional Approach</a:t>
            </a: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360" y="1546005"/>
            <a:ext cx="7566025" cy="49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65328" y="1040797"/>
            <a:ext cx="500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6633">
                    <a:lumMod val="75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TAP/TUN driver + Linux Bridge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Benefits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Consolidation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Ability to run multiple VMs, with their OS and applications on a single physical platform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 Decrease cost and improve manageability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Migration: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Migrate OS from one physical machine to another physical machine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Security: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OS and applications encapsulated in VM and provide isolation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Any malicious behavior only affect resources of single VM on entire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</a:t>
            </a:r>
            <a:r>
              <a:rPr lang="en-US" dirty="0" err="1" smtClean="0"/>
              <a:t>vSwicth</a:t>
            </a:r>
            <a:r>
              <a:rPr lang="en-US" dirty="0" smtClean="0"/>
              <a:t> (OVS)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 </a:t>
            </a:r>
            <a:r>
              <a:rPr lang="en-US" dirty="0" err="1"/>
              <a:t>vSwitch</a:t>
            </a:r>
            <a:r>
              <a:rPr lang="en-US" dirty="0"/>
              <a:t> (OVS) is an open source multilayer virtual switch. 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operates as a software-based network </a:t>
            </a:r>
            <a:r>
              <a:rPr lang="en-US" dirty="0" smtClean="0"/>
              <a:t>switch</a:t>
            </a:r>
          </a:p>
          <a:p>
            <a:r>
              <a:rPr lang="en-US" dirty="0"/>
              <a:t>Designed to enable effective network automation via programmatic </a:t>
            </a:r>
            <a:r>
              <a:rPr lang="en-US" dirty="0" smtClean="0"/>
              <a:t>extensions</a:t>
            </a:r>
          </a:p>
          <a:p>
            <a:r>
              <a:rPr lang="en-US" dirty="0"/>
              <a:t>S</a:t>
            </a:r>
            <a:r>
              <a:rPr lang="en-US" dirty="0" smtClean="0"/>
              <a:t>imilar </a:t>
            </a:r>
            <a:r>
              <a:rPr lang="en-US" dirty="0"/>
              <a:t>to the proprietary virtual switch solutions such as the VMware vSphere Distributed Switch (</a:t>
            </a:r>
            <a:r>
              <a:rPr lang="en-US" dirty="0" err="1"/>
              <a:t>vDS</a:t>
            </a:r>
            <a:r>
              <a:rPr lang="en-US" dirty="0" smtClean="0"/>
              <a:t>)</a:t>
            </a:r>
          </a:p>
          <a:p>
            <a:r>
              <a:rPr lang="en-US" dirty="0"/>
              <a:t>OVS is used with hypervisors to interconnect virtual machines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64343"/>
            <a:ext cx="5315190" cy="4426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/>
              <a:t>Advantages And Disadvantages of OVS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Easier for network management – With the Open </a:t>
            </a:r>
            <a:r>
              <a:rPr lang="en-US" dirty="0" err="1"/>
              <a:t>vSwitch</a:t>
            </a:r>
            <a:r>
              <a:rPr lang="en-US" dirty="0"/>
              <a:t>, it is convenient for the administrator to manage and monitor the network status and data flow in the cloud environment.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Support </a:t>
            </a:r>
            <a:r>
              <a:rPr lang="en-US" dirty="0"/>
              <a:t>more tunnel protocols – OVS supports GRE, VXLAN, IPsec, etc. However, Linux Bridge only supports GRE tunnel.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Incorporated </a:t>
            </a:r>
            <a:r>
              <a:rPr lang="en-US" dirty="0"/>
              <a:t>in SDN – Open </a:t>
            </a:r>
            <a:r>
              <a:rPr lang="en-US" dirty="0" err="1"/>
              <a:t>vSwitch</a:t>
            </a:r>
            <a:r>
              <a:rPr lang="en-US" dirty="0"/>
              <a:t> is incorporated in software-defined networking (SDN) that it can be driven by using an OpenStack plug-in or directly from an SDN Controller, such as </a:t>
            </a:r>
            <a:r>
              <a:rPr lang="en-US" dirty="0" err="1"/>
              <a:t>OpenDaylight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6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/>
              <a:t>Advantages And Disadvantages of OVS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Lacks stability – Open </a:t>
            </a:r>
            <a:r>
              <a:rPr lang="en-US" dirty="0" err="1"/>
              <a:t>vSwitch</a:t>
            </a:r>
            <a:r>
              <a:rPr lang="en-US" dirty="0"/>
              <a:t> has some stability problems such as </a:t>
            </a:r>
            <a:r>
              <a:rPr lang="en-US" dirty="0" smtClean="0"/>
              <a:t>Kernel </a:t>
            </a:r>
            <a:r>
              <a:rPr lang="en-US" dirty="0"/>
              <a:t>panics, </a:t>
            </a:r>
            <a:r>
              <a:rPr lang="en-US" dirty="0" err="1"/>
              <a:t>ovs</a:t>
            </a:r>
            <a:r>
              <a:rPr lang="en-US" dirty="0"/>
              <a:t>-switched </a:t>
            </a:r>
            <a:r>
              <a:rPr lang="en-US" dirty="0" err="1"/>
              <a:t>segfaults</a:t>
            </a:r>
            <a:r>
              <a:rPr lang="en-US" dirty="0"/>
              <a:t>, and data corruption.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Complex </a:t>
            </a:r>
            <a:r>
              <a:rPr lang="en-US" dirty="0"/>
              <a:t>operation – Open </a:t>
            </a:r>
            <a:r>
              <a:rPr lang="en-US" dirty="0" err="1"/>
              <a:t>vSwitch</a:t>
            </a:r>
            <a:r>
              <a:rPr lang="en-US" dirty="0"/>
              <a:t> itself is a complex solution, which owns so many functions. It is hard to learn, install and operate.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</a:t>
            </a:r>
            <a:r>
              <a:rPr lang="en-US" dirty="0"/>
              <a:t>and Virtualization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</a:t>
            </a:r>
            <a:r>
              <a:rPr lang="en-US" dirty="0"/>
              <a:t>Workspaces: 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abstraction of an execution environment that can be made dynamically available to authorized clients by using well-defined protocols, </a:t>
            </a:r>
          </a:p>
          <a:p>
            <a:pPr lvl="1"/>
            <a:r>
              <a:rPr lang="en-US" dirty="0" smtClean="0"/>
              <a:t>Resource </a:t>
            </a:r>
            <a:r>
              <a:rPr lang="en-US" dirty="0"/>
              <a:t>quota (e.g. CPU, memory share), 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/>
              <a:t>configuration (e.g. OS). </a:t>
            </a:r>
          </a:p>
          <a:p>
            <a:r>
              <a:rPr lang="en-US" dirty="0" smtClean="0"/>
              <a:t>Implement </a:t>
            </a:r>
            <a:r>
              <a:rPr lang="en-US" dirty="0"/>
              <a:t>on Virtual Machines (VMs): </a:t>
            </a:r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of a physical host machine, </a:t>
            </a:r>
          </a:p>
          <a:p>
            <a:pPr lvl="1"/>
            <a:r>
              <a:rPr lang="en-US" dirty="0" smtClean="0"/>
              <a:t>Hypervisor </a:t>
            </a:r>
            <a:r>
              <a:rPr lang="en-US" dirty="0"/>
              <a:t>intercepts and emulates instructions from VMs, and allows management of VMs, </a:t>
            </a:r>
          </a:p>
          <a:p>
            <a:pPr lvl="1"/>
            <a:r>
              <a:rPr lang="en-US" dirty="0" smtClean="0"/>
              <a:t>VMWare</a:t>
            </a:r>
            <a:r>
              <a:rPr lang="en-US" dirty="0"/>
              <a:t>, Xen, KVM etc. </a:t>
            </a:r>
          </a:p>
          <a:p>
            <a:r>
              <a:rPr lang="en-US" dirty="0" smtClean="0"/>
              <a:t>Provide </a:t>
            </a:r>
            <a:r>
              <a:rPr lang="en-US" dirty="0"/>
              <a:t>infrastructure API: </a:t>
            </a:r>
          </a:p>
          <a:p>
            <a:pPr lvl="1"/>
            <a:r>
              <a:rPr lang="en-US" dirty="0" smtClean="0"/>
              <a:t>Plug-ins </a:t>
            </a:r>
            <a:r>
              <a:rPr lang="en-US" dirty="0"/>
              <a:t>to hardware/support structures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32" y="4571999"/>
            <a:ext cx="4641767" cy="1882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Virtual </a:t>
            </a:r>
            <a:r>
              <a:rPr lang="en-US" dirty="0"/>
              <a:t>Machines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VM </a:t>
            </a:r>
            <a:r>
              <a:rPr lang="en-US" dirty="0"/>
              <a:t>technology allows multiple virtual machines to run on a single physical machine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19" y="3031188"/>
            <a:ext cx="10273964" cy="2964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1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Virtualization </a:t>
            </a:r>
            <a:r>
              <a:rPr lang="en-US" dirty="0"/>
              <a:t>in General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Advantages </a:t>
            </a:r>
            <a:r>
              <a:rPr lang="en-US" i="1" dirty="0"/>
              <a:t>of virtual machines: </a:t>
            </a:r>
            <a:endParaRPr lang="en-US" dirty="0"/>
          </a:p>
          <a:p>
            <a:pPr lvl="1"/>
            <a:r>
              <a:rPr lang="en-US" dirty="0" smtClean="0"/>
              <a:t>Run </a:t>
            </a:r>
            <a:r>
              <a:rPr lang="en-US" dirty="0"/>
              <a:t>operating systems where the physical hardware is unavailable, </a:t>
            </a:r>
          </a:p>
          <a:p>
            <a:pPr lvl="1"/>
            <a:r>
              <a:rPr lang="en-US" dirty="0" smtClean="0"/>
              <a:t>Easier </a:t>
            </a:r>
            <a:r>
              <a:rPr lang="en-US" dirty="0"/>
              <a:t>to create new machines, backup machines, etc., 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/>
              <a:t>testing using “clean” installs of operating systems and software, </a:t>
            </a:r>
          </a:p>
          <a:p>
            <a:pPr lvl="1"/>
            <a:r>
              <a:rPr lang="en-US" dirty="0" smtClean="0"/>
              <a:t>Emulate </a:t>
            </a:r>
            <a:r>
              <a:rPr lang="en-US" dirty="0"/>
              <a:t>more machines than are physically available, </a:t>
            </a:r>
          </a:p>
          <a:p>
            <a:pPr lvl="1"/>
            <a:r>
              <a:rPr lang="en-US" dirty="0" smtClean="0"/>
              <a:t>Timeshare </a:t>
            </a:r>
            <a:r>
              <a:rPr lang="en-US" dirty="0"/>
              <a:t>lightly loaded systems on one host, </a:t>
            </a:r>
          </a:p>
          <a:p>
            <a:pPr lvl="1"/>
            <a:r>
              <a:rPr lang="en-US" dirty="0" smtClean="0"/>
              <a:t>Debug </a:t>
            </a:r>
            <a:r>
              <a:rPr lang="en-US" dirty="0"/>
              <a:t>problems (suspend and resume the problem machine), 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migration of virtual machines (shutdown needed or not).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600" dirty="0"/>
              <a:t>Three VM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1" y="1446586"/>
            <a:ext cx="11044481" cy="432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2217</TotalTime>
  <Words>2212</Words>
  <Application>Microsoft Office PowerPoint</Application>
  <PresentationFormat>Widescreen</PresentationFormat>
  <Paragraphs>392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ＭＳ Ｐゴシック</vt:lpstr>
      <vt:lpstr>宋体</vt:lpstr>
      <vt:lpstr>Arial</vt:lpstr>
      <vt:lpstr>Calibri</vt:lpstr>
      <vt:lpstr>Calibri Light</vt:lpstr>
      <vt:lpstr>Cambria</vt:lpstr>
      <vt:lpstr>新細明體</vt:lpstr>
      <vt:lpstr>Times New Roman</vt:lpstr>
      <vt:lpstr>Wingdings</vt:lpstr>
      <vt:lpstr>Office Theme</vt:lpstr>
      <vt:lpstr>Distributed &amp; Cloud Computing</vt:lpstr>
      <vt:lpstr>Recap</vt:lpstr>
      <vt:lpstr>Virtualization</vt:lpstr>
      <vt:lpstr>What is Virtualization?</vt:lpstr>
      <vt:lpstr>Benefits of Virtualization</vt:lpstr>
      <vt:lpstr>Cloud and Virtualization </vt:lpstr>
      <vt:lpstr>Virtual Machines </vt:lpstr>
      <vt:lpstr>Virtualization in General </vt:lpstr>
      <vt:lpstr>Three VM Architectures</vt:lpstr>
      <vt:lpstr>Virtualization Models</vt:lpstr>
      <vt:lpstr>Bare-metal virtualization model</vt:lpstr>
      <vt:lpstr>Bare-metal virtualization model</vt:lpstr>
      <vt:lpstr>Hosted virtualization model</vt:lpstr>
      <vt:lpstr>Hosted virtualization model</vt:lpstr>
      <vt:lpstr>Hardware Protection levels</vt:lpstr>
      <vt:lpstr>x86 Hardware without virtualization</vt:lpstr>
      <vt:lpstr>Processor Virtualization</vt:lpstr>
      <vt:lpstr>Processor Virtualization  (Trap-and-Emulate)</vt:lpstr>
      <vt:lpstr>Problems with Trap-and-Emulate</vt:lpstr>
      <vt:lpstr>Binary Translation</vt:lpstr>
      <vt:lpstr>Full Virtualization: Binary Translation</vt:lpstr>
      <vt:lpstr>Para Virtualization</vt:lpstr>
      <vt:lpstr>Memory Virtualization</vt:lpstr>
      <vt:lpstr>Memory Virtualization</vt:lpstr>
      <vt:lpstr>Shadow Page Table</vt:lpstr>
      <vt:lpstr>Memory Virtualization</vt:lpstr>
      <vt:lpstr>Memory Virtualization</vt:lpstr>
      <vt:lpstr>Device Virtualization</vt:lpstr>
      <vt:lpstr>Device Virtualization</vt:lpstr>
      <vt:lpstr>Pass-through Model</vt:lpstr>
      <vt:lpstr>Hypervisor-Direct Model</vt:lpstr>
      <vt:lpstr>Split-Device Driver Model</vt:lpstr>
      <vt:lpstr>Network Virtualization</vt:lpstr>
      <vt:lpstr>Network Virtualization</vt:lpstr>
      <vt:lpstr>Network Virtualization</vt:lpstr>
      <vt:lpstr>Network Virtualization</vt:lpstr>
      <vt:lpstr>Network Virtualization</vt:lpstr>
      <vt:lpstr>Network Virtualization</vt:lpstr>
      <vt:lpstr>Network Virtualization</vt:lpstr>
      <vt:lpstr>Network Virtualization</vt:lpstr>
      <vt:lpstr>Network Virtualization</vt:lpstr>
      <vt:lpstr>Network Virtualization</vt:lpstr>
      <vt:lpstr>Internal Network Virtualization</vt:lpstr>
      <vt:lpstr>Internal Network Virtualization</vt:lpstr>
      <vt:lpstr>Internal Network Virtualization</vt:lpstr>
      <vt:lpstr>Traditional Approach</vt:lpstr>
      <vt:lpstr>Traditional Approach</vt:lpstr>
      <vt:lpstr>Traditional Approach</vt:lpstr>
      <vt:lpstr>Traditional Approach</vt:lpstr>
      <vt:lpstr>Open vSwicth (OVS)</vt:lpstr>
      <vt:lpstr>Advantages And Disadvantages of OVS</vt:lpstr>
      <vt:lpstr>Advantages And Disadvantages of OVS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Adil Khan</cp:lastModifiedBy>
  <cp:revision>385</cp:revision>
  <dcterms:created xsi:type="dcterms:W3CDTF">2018-08-05T16:50:42Z</dcterms:created>
  <dcterms:modified xsi:type="dcterms:W3CDTF">2021-10-26T06:20:34Z</dcterms:modified>
</cp:coreProperties>
</file>